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288" r:id="rId4"/>
    <p:sldId id="301" r:id="rId5"/>
    <p:sldId id="287" r:id="rId6"/>
    <p:sldId id="318" r:id="rId7"/>
    <p:sldId id="306" r:id="rId8"/>
    <p:sldId id="303" r:id="rId9"/>
    <p:sldId id="312" r:id="rId10"/>
    <p:sldId id="319" r:id="rId11"/>
    <p:sldId id="314" r:id="rId12"/>
    <p:sldId id="320" r:id="rId13"/>
    <p:sldId id="316" r:id="rId14"/>
    <p:sldId id="311" r:id="rId15"/>
    <p:sldId id="305" r:id="rId16"/>
    <p:sldId id="307" r:id="rId17"/>
    <p:sldId id="308" r:id="rId18"/>
  </p:sldIdLst>
  <p:sldSz cx="12192000" cy="6858000"/>
  <p:notesSz cx="6858000" cy="9144000"/>
  <p:embeddedFontLst>
    <p:embeddedFont>
      <p:font typeface="08서울남산체 B" panose="02020603020101020101" pitchFamily="18" charset="-127"/>
      <p:regular r:id="rId20"/>
    </p:embeddedFont>
    <p:embeddedFont>
      <p:font typeface="08서울남산체 M" panose="02020603020101020101" pitchFamily="18" charset="-127"/>
      <p:regular r:id="rId21"/>
    </p:embeddedFont>
    <p:embeddedFont>
      <p:font typeface="Nunito Sans" pitchFamily="2" charset="0"/>
      <p:regular r:id="rId22"/>
    </p:embeddedFont>
    <p:embeddedFont>
      <p:font typeface="Segoe UI Semibold" panose="020B0702040204020203" pitchFamily="34" charset="0"/>
      <p:bold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4" autoAdjust="0"/>
    <p:restoredTop sz="70735" autoAdjust="0"/>
  </p:normalViewPr>
  <p:slideViewPr>
    <p:cSldViewPr snapToGrid="0">
      <p:cViewPr varScale="1">
        <p:scale>
          <a:sx n="78" d="100"/>
          <a:sy n="78" d="100"/>
        </p:scale>
        <p:origin x="13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D5A268-35B8-4845-9D28-90D33F5F8F3A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12628-768F-4297-B302-BD59BD6FB6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6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할아버지 댁의 냉장고를 열어 보셨나요</a:t>
            </a:r>
            <a:r>
              <a:rPr lang="en-US" altLang="ko-KR" dirty="0"/>
              <a:t>? </a:t>
            </a:r>
            <a:r>
              <a:rPr lang="ko-KR" altLang="en-US" dirty="0"/>
              <a:t>올해 설날에 제가 할머니 댁에 </a:t>
            </a:r>
            <a:r>
              <a:rPr lang="ko-KR" altLang="en-US" dirty="0" err="1"/>
              <a:t>갔었을</a:t>
            </a:r>
            <a:r>
              <a:rPr lang="ko-KR" altLang="en-US" dirty="0"/>
              <a:t> 때 무려 유통기한이 </a:t>
            </a:r>
            <a:r>
              <a:rPr lang="en-US" altLang="ko-KR" dirty="0"/>
              <a:t>11</a:t>
            </a:r>
            <a:r>
              <a:rPr lang="ko-KR" altLang="en-US" dirty="0" err="1"/>
              <a:t>년전인</a:t>
            </a:r>
            <a:r>
              <a:rPr lang="ko-KR" altLang="en-US" dirty="0"/>
              <a:t> </a:t>
            </a:r>
            <a:r>
              <a:rPr lang="en-US" altLang="ko-KR" dirty="0"/>
              <a:t>2013</a:t>
            </a:r>
            <a:r>
              <a:rPr lang="ko-KR" altLang="en-US" dirty="0"/>
              <a:t>년 소주를 발견했습니다</a:t>
            </a:r>
            <a:r>
              <a:rPr lang="en-US" altLang="ko-KR" dirty="0"/>
              <a:t>. </a:t>
            </a:r>
            <a:r>
              <a:rPr lang="ko-KR" altLang="en-US" dirty="0"/>
              <a:t>노년층의 식중독의 주요 원인은 냉장고입니다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안녕하십니까 저희 조는 냉장고를 알려줘</a:t>
            </a:r>
            <a:r>
              <a:rPr lang="en-US" altLang="ko-KR" dirty="0"/>
              <a:t>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독거노인분들을 위해 </a:t>
            </a:r>
            <a:r>
              <a:rPr lang="en-US" altLang="ko-KR" dirty="0"/>
              <a:t>RFID</a:t>
            </a:r>
            <a:r>
              <a:rPr lang="ko-KR" altLang="en-US" dirty="0"/>
              <a:t>를 이용한 유통기한 알림 시스템인 </a:t>
            </a:r>
            <a:r>
              <a:rPr lang="ko-KR" altLang="en-US" dirty="0" err="1"/>
              <a:t>웬투잇을</a:t>
            </a:r>
            <a:r>
              <a:rPr lang="ko-KR" altLang="en-US" dirty="0"/>
              <a:t> 개발했습니다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냉장고 안에 있는 음식들의 상태를 관리하는 시스템입니다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12628-768F-4297-B302-BD59BD6FB62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736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2057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유통기한이 지나면 알림이 울리고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만약 반찬통을 실수로 </a:t>
            </a:r>
            <a:r>
              <a:rPr lang="ko-KR" altLang="en-US" dirty="0" err="1"/>
              <a:t>꺼내두어서</a:t>
            </a:r>
            <a:r>
              <a:rPr lang="ko-KR" altLang="en-US" dirty="0"/>
              <a:t> 상온에 오래 보관할 경우</a:t>
            </a:r>
            <a:r>
              <a:rPr lang="en-US" altLang="ko-KR" dirty="0"/>
              <a:t>, </a:t>
            </a:r>
            <a:r>
              <a:rPr lang="ko-KR" altLang="en-US" dirty="0"/>
              <a:t>상온에서 색이 변하는 스티커를 부착해서 인지해서 버릴 수 있게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실리콘 덮개를 쓰지 않고 직접 </a:t>
            </a:r>
            <a:r>
              <a:rPr lang="ko-KR" altLang="en-US" dirty="0" err="1"/>
              <a:t>락앤락</a:t>
            </a:r>
            <a:r>
              <a:rPr lang="ko-KR" altLang="en-US" dirty="0"/>
              <a:t> 통에 붙여야 할 경우 추가 흡착판을 부착하여 범용성을 늘릴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3019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0525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토큰을 </a:t>
            </a:r>
            <a:r>
              <a:rPr lang="ko-KR" altLang="en-US" dirty="0" err="1"/>
              <a:t>식약처의</a:t>
            </a:r>
            <a:r>
              <a:rPr lang="ko-KR" altLang="en-US" dirty="0"/>
              <a:t> 유통기한 설정 가이드라인에 근거해서 각 종류의 맞게 유통기한을 설정하였습니다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채소류</a:t>
            </a:r>
            <a:r>
              <a:rPr lang="en-US" altLang="ko-KR" dirty="0"/>
              <a:t>, </a:t>
            </a:r>
            <a:r>
              <a:rPr lang="ko-KR" altLang="en-US" dirty="0"/>
              <a:t>어패류</a:t>
            </a:r>
            <a:r>
              <a:rPr lang="en-US" altLang="ko-KR" dirty="0"/>
              <a:t>, </a:t>
            </a:r>
            <a:r>
              <a:rPr lang="ko-KR" altLang="en-US" dirty="0"/>
              <a:t>유제품</a:t>
            </a:r>
            <a:r>
              <a:rPr lang="en-US" altLang="ko-KR" dirty="0"/>
              <a:t>, 3</a:t>
            </a:r>
            <a:r>
              <a:rPr lang="ko-KR" altLang="en-US" dirty="0"/>
              <a:t>개 종류로 선정하였습니다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따라서 각 토큰을 각 반찬통에 맞게 붙이면 유통기한을 쉽게 확인할 수 있게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80422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</a:rPr>
              <a:t>First, the goal of my individual research.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22E0B1-ABDD-4E79-88EA-1F214CE20FE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08서울남산체 B" panose="0202060302010102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08서울남산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62020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</a:rPr>
              <a:t>First, the goal of my individual research.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22E0B1-ABDD-4E79-88EA-1F214CE20FE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08서울남산체 B" panose="0202060302010102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08서울남산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0448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토큰을 리더기에 </a:t>
            </a:r>
            <a:r>
              <a:rPr lang="ko-KR" altLang="en-US" dirty="0" err="1"/>
              <a:t>회수할때</a:t>
            </a:r>
            <a:r>
              <a:rPr lang="ko-KR" altLang="en-US" dirty="0"/>
              <a:t> 자판기처럼 분류를 해서 하나씩 뽑아서 쓰거나 이후 사용이 더 용이하게 만들 예정입니다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5214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74151"/>
                </a:solidFill>
                <a:effectLst/>
              </a:rPr>
              <a:t>목차는 문제 상황 및 해결 방안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제품 소개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제품 시연 이후 결론 순서로 발표를 진행하겠습니다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0648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 문제 상황 및 해결 방안입니다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22E0B1-ABDD-4E79-88EA-1F214CE20FE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08서울남산체 B" panose="0202060302010102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08서울남산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267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할아버지와 직접 인터뷰를 해보았는데</a:t>
            </a:r>
            <a:r>
              <a:rPr lang="en-US" altLang="ko-KR" dirty="0"/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0726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22E0B1-ABDD-4E79-88EA-1F214CE20FE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08서울남산체 B" panose="0202060302010102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08서울남산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848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019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22E0B1-ABDD-4E79-88EA-1F214CE20FE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08서울남산체 B" panose="0202060302010102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08서울남산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077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유통기한이 지나면 알림이 울리고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만약 반찬통을 실수로 </a:t>
            </a:r>
            <a:r>
              <a:rPr lang="ko-KR" altLang="en-US" dirty="0" err="1"/>
              <a:t>꺼내두어서</a:t>
            </a:r>
            <a:r>
              <a:rPr lang="ko-KR" altLang="en-US" dirty="0"/>
              <a:t> 상온에 오래 보관할 경우</a:t>
            </a:r>
            <a:r>
              <a:rPr lang="en-US" altLang="ko-KR" dirty="0"/>
              <a:t>, </a:t>
            </a:r>
            <a:r>
              <a:rPr lang="ko-KR" altLang="en-US" dirty="0"/>
              <a:t>상온에서 색이 변하는 스티커를 부착해서 인지해서 버릴 수 있게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실리콘 덮개를 쓰지 않고 직접 </a:t>
            </a:r>
            <a:r>
              <a:rPr lang="ko-KR" altLang="en-US" dirty="0" err="1"/>
              <a:t>락앤락</a:t>
            </a:r>
            <a:r>
              <a:rPr lang="ko-KR" altLang="en-US" dirty="0"/>
              <a:t> 통에 붙여야 할 경우 추가 흡착판을 부착하여 범용성을 늘릴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3074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2E0B1-ABDD-4E79-88EA-1F214CE20FE3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1679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F1E84-8B64-3A9A-9A3B-430080741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F32F61-B440-06DE-9E5D-18C8C80DA1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640501-1919-8A84-1FF3-C121F30A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7916F1-D615-76D4-DF69-4A5669FA4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2F967-F3AF-B74E-9BF7-8A069D5E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906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67FFE-D259-3235-FF42-AEC93A318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E40623-D210-A1BB-A86A-1503EC67C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389FAA-3744-D5D6-D105-D2DD09E3F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7E47C-6BBC-6E04-A0A3-C61B478FB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ACF1D3-1203-3711-BA23-AE480CCE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4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9B0544-BDBE-1A59-984C-CB8D64658F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D996EE-9D77-B72B-6AF1-BE9704F5D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7565EB-946A-441C-902B-CDE1D7688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BF93A6-9A29-51F5-1B00-E2503840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242A09-4CCA-AB59-AB31-9620BEFE7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828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B84B72-0A77-43A6-9376-8B8429071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802C95-64F0-4F9E-9F64-F33BDA2A1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5B1FF8-2562-4165-938C-622D9C09A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F9BAF-E67F-4E01-9306-3F41EDEDE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2048F-0093-41B6-90E1-90BCE843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8845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6E638-FA2A-4E8B-8228-65E714733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2D7DC1-7B2E-4A9E-8281-66DB64098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6C4874-58AA-4A3A-9C4F-613CE9946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C3706C-668B-49C8-8BEF-74A897466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B34FFA-7969-442D-B8A7-3FEF8CE0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678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D49441-AA4C-4682-BCA1-D5088001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2BE8B1-FAA7-47BB-9CAA-67C570E94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E9075-C39E-441D-960C-0DADDC188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763A6C-F1F2-4B30-B630-EDB3F62F9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D67430-BFA1-41B0-AF74-9350D8CC4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1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9E77F-6215-4D19-8B3A-F81982BF3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CEA906-B027-4F41-987C-12DF5EA55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55B31A-314B-4978-AB64-3140C1762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633D6E-5343-4C15-8415-399CFA540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94E0AF-7714-44F1-84EA-D4CFCCD60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A88DD8-3312-4BF3-ADAA-F43179334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9588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8ED5F-15A4-415F-A565-A7123203D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0C488F-3DB3-4DC7-9976-EE2E004C5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71099-5008-4D3E-A0CD-1D42D534E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4091DBA-006E-4CFF-8E4A-917265768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0DF12F-CF87-4A8A-895D-43D1F7503C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6767E8-99D1-4F3F-96A3-CDCE3FB10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642C7E-4FE0-49D5-9DC1-57FB18C66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E96D182-7AAB-4E67-A568-8857E8D95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0579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13280-0DFB-4F1D-B10A-484CDCBC9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0DF5150-B46C-4320-B37A-8ACE71F66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AB3342-8694-4D03-8607-CE4E7141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F7B6AC-AEFE-4C06-AA8D-8E4B83B3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36921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C75B9F8-822A-4567-9A85-644A7C00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EC9F50-2AB0-4C0B-9D75-192ABDD2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7AF14C-25E7-4972-A81E-6D4AEF592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75109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9C2E3-AE8A-4B46-9932-3B8A519DC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21F83B-5A14-4B97-B4DE-D9BDEB599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0E8A8F-C9D3-4832-ADE1-2D422B38BA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D14239-3AB5-42A9-B495-C776358A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9A117-FE86-4C68-BA1E-A1C41F04F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7076DF-94E2-4F2A-9001-2B3EAEE4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8561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3F5D16-A40A-DB49-FA71-23CDBE320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EC4215-4399-5B2B-AFD7-34CCE373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2A727-A4A4-22C4-75EA-4F1A11AD2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F8D8F7-CE60-499B-8429-4E6558E6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164B-1045-3DED-D065-AEC1CE84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7182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356E1F-C98F-49BB-99FE-1512F254C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9D1E56-B01C-4B33-BD98-83A3ABFFF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E4AA0C-43C0-4197-B8E7-AF9BFB53E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56658-3E39-4024-A57A-7553016F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56C893-C8DB-432E-A91D-1611D4DD8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44EB23-01A9-4E32-B5D2-1DD441F9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848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0D8916-DCF9-474E-B96D-AD42A80F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716491-541E-427D-BEBD-52BBF51A9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F8851-66B7-495B-8AEF-5F3C76D9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A5C0B-3D9B-4B8D-844E-21521DC2E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5525E-CE39-4C75-8C0F-CF62BFB9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5136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DFD8084-3B78-4B08-A294-5A9EBA0316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2F7CF9-A114-469E-AA7A-21E75932E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5C459E-6FF7-46B6-9558-F6D7FBE05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8CA69-0442-47DB-A296-F6753713E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B0CD98-FAE4-47C9-8B6D-4C6A6D039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0944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C891DF-79D3-0BDE-BB01-8E02289D9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572B7-B184-7FDB-6FE1-389BA77A2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BDD3F8-D24D-8D36-2C96-9F88E0811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6372F-91F3-4EA1-86E8-2471F0622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BE9E3-D9DB-6C54-9838-F42397855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099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26C55-28C4-881B-A0AB-F3A7C0B88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2E6BB4-71A2-9008-6268-0EAB1170B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0F8C9E-A4B8-3F1F-54D8-0712522C6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6DC486-8684-F876-A4CE-5DF85BFAA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875E7F-08AF-FAA1-8EBD-E3FBEA8F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1E7228-4998-B2C5-E814-99F149B6A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725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132DEF-D24A-1F1C-19C0-61C808044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C4D118-8CBA-4038-5CA3-976351EDA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7E6AD3-09E3-3018-96BB-06044B49C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5BA687A-4956-2D65-F727-9B2547312E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E6CA2C-9B45-E62F-DF57-18C8000764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3B80D3-84CE-026E-3879-03C8B6EEE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7D97B0-6E7A-1EFA-0E73-97F3236BA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5A7267-C34B-F34C-25BB-AF981B10B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5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99AA2-D926-016E-FE54-66980D333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61AB6E-2861-1F87-5A63-30AADC4A8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AB413F-F084-5856-EB1F-2448C7AE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0B4A1B-D3F1-B089-A6D7-B454AA596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427B74D-99E5-1E12-E00E-D4363872C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FB403-EF54-732D-76E6-D50337945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23D268-05E6-0A0E-85A5-911FF6B9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53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C5970-9D25-BB7A-19FC-B6C080802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52A7A6-A409-7C01-DEFA-33EEEFC23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AABF42-374B-50EF-6FB8-645F67F57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EF744E-4292-EEE2-75CA-0D67FAC81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710271-4D61-8245-24C4-2D639F7E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CDB5C5-F2D2-2097-4900-A3EDFDF86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615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1C167-599E-2B90-5070-65A54A4F5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A203C9E-04AB-FCD4-460D-735CE75DE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DE7B3B-1FFA-C628-4A62-FB0D70A19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AF225D-2650-DFE6-69E0-72F2DD19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C8F52B-20AF-60CD-0011-8BDCBE1BB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A12A88-A0BA-236E-876E-AC45F1FA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468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547D30-D38A-A614-B33B-DD036991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7ABE7D-DAA5-8B31-3D54-7915998F9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D192B9-D643-8836-E11E-98FDD1EEF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6C7C1D-2055-4E73-9CE0-80E413A68A59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EA84B-AB90-7D64-E105-5D2FF04FC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0EA73E-E274-BBAC-72D7-D94336D29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60F16-08B9-4180-A376-6255BD9BC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993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A026C55-67B8-4A3B-B2DE-487EE3FCF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E1B574-DDB2-4144-A0E7-4BE090965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D7AF6E-7D7C-4DC0-B251-BDE32879C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08서울남산체 B" panose="02020603020101020101" pitchFamily="18" charset="-127"/>
              </a:defRPr>
            </a:lvl1pPr>
          </a:lstStyle>
          <a:p>
            <a:fld id="{204735B8-2898-4981-A0BF-6A00847F9C6C}" type="datetimeFigureOut">
              <a:rPr lang="ko-KR" altLang="en-US" smtClean="0"/>
              <a:pPr/>
              <a:t>2024-07-12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4CBEC-5179-4160-AF85-243275065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08서울남산체 B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F7004-B332-4D06-B593-1AA5BBE89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08서울남산체 B" panose="02020603020101020101" pitchFamily="18" charset="-127"/>
              </a:defRPr>
            </a:lvl1pPr>
          </a:lstStyle>
          <a:p>
            <a:fld id="{F1C1B286-AA55-4A28-9987-1B1096AC82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3025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08서울남산체 B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무료 주방 귀여운 냉장고 그림 PPT 배경 - Slidesdocs">
            <a:extLst>
              <a:ext uri="{FF2B5EF4-FFF2-40B4-BE49-F238E27FC236}">
                <a16:creationId xmlns:a16="http://schemas.microsoft.com/office/drawing/2014/main" id="{FD57A83C-450D-77D3-7A1C-4882B8642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2" r="9287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A1CE3B4-936C-611A-F2C5-DD13286D85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2730" y="743447"/>
            <a:ext cx="4539270" cy="2539801"/>
          </a:xfrm>
          <a:noFill/>
        </p:spPr>
        <p:txBody>
          <a:bodyPr>
            <a:normAutofit/>
          </a:bodyPr>
          <a:lstStyle/>
          <a:p>
            <a:r>
              <a:rPr lang="ko-KR" altLang="en-US" sz="4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웬 투 </a:t>
            </a:r>
            <a:r>
              <a:rPr lang="ko-KR" altLang="en-US" sz="4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잇</a:t>
            </a:r>
            <a:endParaRPr lang="ko-KR" altLang="en-US" sz="4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1BCA58-F185-5A0B-C71F-2EAF2FF00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16598" y="4708819"/>
            <a:ext cx="4253548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ko-KR" altLang="en-US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 냉장고를 알려줘</a:t>
            </a:r>
            <a:endParaRPr lang="en-US" altLang="ko-KR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l"/>
            <a:r>
              <a:rPr lang="ko-KR" altLang="en-US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전상언</a:t>
            </a:r>
            <a:r>
              <a:rPr lang="ko-KR" altLang="en-US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정병영 김세현 박유진</a:t>
            </a:r>
          </a:p>
        </p:txBody>
      </p:sp>
      <p:sp>
        <p:nvSpPr>
          <p:cNvPr id="4" name="Google Shape;191;p30">
            <a:extLst>
              <a:ext uri="{FF2B5EF4-FFF2-40B4-BE49-F238E27FC236}">
                <a16:creationId xmlns:a16="http://schemas.microsoft.com/office/drawing/2014/main" id="{72D14D72-4149-FC02-7631-55310B4C44AD}"/>
              </a:ext>
            </a:extLst>
          </p:cNvPr>
          <p:cNvSpPr txBox="1"/>
          <p:nvPr/>
        </p:nvSpPr>
        <p:spPr>
          <a:xfrm>
            <a:off x="11013621" y="6565500"/>
            <a:ext cx="2161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dirty="0">
                <a:latin typeface="Nunito Sans" panose="020F0502020204030204" pitchFamily="2" charset="0"/>
                <a:ea typeface="08서울남산체 B" panose="02020603020101020101" pitchFamily="18" charset="-127"/>
              </a:rPr>
              <a:t>https://www.freepik.com/</a:t>
            </a:r>
            <a:endParaRPr sz="700" dirty="0">
              <a:latin typeface="Nunito Sans" panose="020F0502020204030204" pitchFamily="2" charset="0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165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11100468" cy="107721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설명</a:t>
            </a:r>
            <a:r>
              <a:rPr lang="en-US" altLang="ko-KR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: 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반찬통의 유통기한을 알려주는 장치</a:t>
            </a:r>
            <a:r>
              <a:rPr lang="en-US" altLang="ko-KR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(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</a:t>
            </a:r>
            <a:r>
              <a:rPr lang="en-US" altLang="ko-KR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)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시스템</a:t>
            </a:r>
          </a:p>
          <a:p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6AE3C1-1CBC-E4AF-0269-AB55B048A6B0}"/>
              </a:ext>
            </a:extLst>
          </p:cNvPr>
          <p:cNvSpPr txBox="1"/>
          <p:nvPr/>
        </p:nvSpPr>
        <p:spPr>
          <a:xfrm>
            <a:off x="4709443" y="1596692"/>
            <a:ext cx="65173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다양한 형태의 용기에 직접 씌울 수 있는 실리콘 덮개형</a:t>
            </a: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기존의 반찬통과 결합하여 사용할 수 있는 용기 부착형</a:t>
            </a: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자석을 사용하여 쉽게 </a:t>
            </a:r>
            <a:r>
              <a:rPr lang="ko-KR" altLang="en-US" sz="2400" dirty="0" err="1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탈부착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가능</a:t>
            </a: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endParaRPr lang="en-US" altLang="ko-KR" sz="2400" b="1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6810D9-3FE9-4B7A-B8EB-A8047FBC3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2150" y="2372975"/>
            <a:ext cx="4463240" cy="38829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F45A591-6286-4731-B79C-3C413768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2150" y="745002"/>
            <a:ext cx="2816050" cy="37531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FDE4E5-43CD-4F86-9EE4-DD1AC29EE8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633" b="45549"/>
          <a:stretch/>
        </p:blipFill>
        <p:spPr>
          <a:xfrm>
            <a:off x="1170296" y="1355987"/>
            <a:ext cx="3314567" cy="210108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45A96C4-BA74-6087-E708-F563E30B3C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929"/>
          <a:stretch/>
        </p:blipFill>
        <p:spPr>
          <a:xfrm>
            <a:off x="1170297" y="3742171"/>
            <a:ext cx="3314567" cy="258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6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7102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세부사항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2" name="Google Shape;191;p30">
            <a:extLst>
              <a:ext uri="{FF2B5EF4-FFF2-40B4-BE49-F238E27FC236}">
                <a16:creationId xmlns:a16="http://schemas.microsoft.com/office/drawing/2014/main" id="{0DA53A3D-544E-D15C-3011-A8D7005E0ED0}"/>
              </a:ext>
            </a:extLst>
          </p:cNvPr>
          <p:cNvSpPr txBox="1"/>
          <p:nvPr/>
        </p:nvSpPr>
        <p:spPr>
          <a:xfrm>
            <a:off x="0" y="6614864"/>
            <a:ext cx="2161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dirty="0">
                <a:latin typeface="Nunito Sans" panose="020F0502020204030204" pitchFamily="2" charset="0"/>
                <a:ea typeface="08서울남산체 B" panose="02020603020101020101" pitchFamily="18" charset="-127"/>
              </a:rPr>
              <a:t>https://www.freepik.com/</a:t>
            </a:r>
            <a:endParaRPr sz="700" dirty="0">
              <a:latin typeface="Nunito Sans" panose="020F0502020204030204" pitchFamily="2" charset="0"/>
              <a:ea typeface="08서울남산체 B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D0005-F2CE-C23F-7686-9B291D4982A7}"/>
              </a:ext>
            </a:extLst>
          </p:cNvPr>
          <p:cNvSpPr txBox="1"/>
          <p:nvPr/>
        </p:nvSpPr>
        <p:spPr>
          <a:xfrm>
            <a:off x="5181040" y="1451463"/>
            <a:ext cx="625613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만약 상온에 오래 보관했을 경우 상온에서 색이 변하는 스티커를 부착해 눈으로 쉽게 인지할 수 있게 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뚜껑이 있는 반찬통에는 추가 흡착판을 부착하여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범용성을 늘립니다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</p:txBody>
      </p:sp>
      <p:pic>
        <p:nvPicPr>
          <p:cNvPr id="5" name="Picture 4" descr="Coin icon">
            <a:extLst>
              <a:ext uri="{FF2B5EF4-FFF2-40B4-BE49-F238E27FC236}">
                <a16:creationId xmlns:a16="http://schemas.microsoft.com/office/drawing/2014/main" id="{1DFFBB81-042D-1CEA-9AC7-16F969688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446" y="2972032"/>
            <a:ext cx="1113846" cy="1113846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oin icon">
            <a:extLst>
              <a:ext uri="{FF2B5EF4-FFF2-40B4-BE49-F238E27FC236}">
                <a16:creationId xmlns:a16="http://schemas.microsoft.com/office/drawing/2014/main" id="{76CDC07A-B32B-61F9-8DA7-3A7F258B1C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64" b="22446"/>
          <a:stretch/>
        </p:blipFill>
        <p:spPr bwMode="auto">
          <a:xfrm>
            <a:off x="8987469" y="3261729"/>
            <a:ext cx="1113846" cy="61806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31750"/>
          </a:effectLst>
        </p:spPr>
      </p:pic>
      <p:pic>
        <p:nvPicPr>
          <p:cNvPr id="2058" name="Picture 10" descr="Next icon">
            <a:extLst>
              <a:ext uri="{FF2B5EF4-FFF2-40B4-BE49-F238E27FC236}">
                <a16:creationId xmlns:a16="http://schemas.microsoft.com/office/drawing/2014/main" id="{EF2666C8-10F2-E895-2F5F-93D372FEA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942" y="3277324"/>
            <a:ext cx="586876" cy="58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Coin icon">
            <a:extLst>
              <a:ext uri="{FF2B5EF4-FFF2-40B4-BE49-F238E27FC236}">
                <a16:creationId xmlns:a16="http://schemas.microsoft.com/office/drawing/2014/main" id="{11759FAC-7D30-6D5E-643A-9FC35371F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446" y="4914056"/>
            <a:ext cx="1113846" cy="1113846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12" descr="Plus icon">
            <a:extLst>
              <a:ext uri="{FF2B5EF4-FFF2-40B4-BE49-F238E27FC236}">
                <a16:creationId xmlns:a16="http://schemas.microsoft.com/office/drawing/2014/main" id="{694D238C-1F06-C094-537B-F775B4FB2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0995" y="5278779"/>
            <a:ext cx="384400" cy="38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흡착고무(압착고무, 흡착판) 원리 및 잘 붙이는 방법 : 네이버 블로그">
            <a:extLst>
              <a:ext uri="{FF2B5EF4-FFF2-40B4-BE49-F238E27FC236}">
                <a16:creationId xmlns:a16="http://schemas.microsoft.com/office/drawing/2014/main" id="{1A448F87-BDD2-BA89-1FFA-D0B810704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8897" y="4992784"/>
            <a:ext cx="1433417" cy="95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F089DAC-BC08-6566-081B-4C32F2399AC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929"/>
          <a:stretch/>
        </p:blipFill>
        <p:spPr>
          <a:xfrm>
            <a:off x="859440" y="2347193"/>
            <a:ext cx="3886401" cy="303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83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2370B1E2-A326-46D0-8E91-8897FBF5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82" y="1282700"/>
            <a:ext cx="4510217" cy="333456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세부사항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6AE3C1-1CBC-E4AF-0269-AB55B048A6B0}"/>
              </a:ext>
            </a:extLst>
          </p:cNvPr>
          <p:cNvSpPr txBox="1"/>
          <p:nvPr/>
        </p:nvSpPr>
        <p:spPr>
          <a:xfrm>
            <a:off x="5754638" y="1907602"/>
            <a:ext cx="62561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RFID</a:t>
            </a: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를 사용하여 정보를 전달합니다</a:t>
            </a: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 통에서 </a:t>
            </a: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RFID</a:t>
            </a: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를 뺄 때 저절로 </a:t>
            </a:r>
            <a:b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</a:b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타이머가 시작하고</a:t>
            </a: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, </a:t>
            </a: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넣을 때 초기화됩니다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6810D9-3FE9-4B7A-B8EB-A8047FBC3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2150" y="2372975"/>
            <a:ext cx="4463240" cy="38829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FDE4E5-43CD-4F86-9EE4-DD1AC29EE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92326" y="-252783"/>
            <a:ext cx="5438095" cy="58476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F45A591-6286-4731-B79C-3C413768B7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89468" y="408304"/>
            <a:ext cx="5145730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9B0C630-0745-48E8-9B0F-5573155C5D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5889" y="2932976"/>
            <a:ext cx="4510216" cy="33229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3C5C6E-852A-487D-9FB8-B3D92F91A2C8}"/>
              </a:ext>
            </a:extLst>
          </p:cNvPr>
          <p:cNvSpPr/>
          <p:nvPr/>
        </p:nvSpPr>
        <p:spPr>
          <a:xfrm>
            <a:off x="820096" y="1924536"/>
            <a:ext cx="4229204" cy="2353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72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토큰의 분류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3AC4AEE-8683-F618-EE60-D8A459BA61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41188"/>
              </p:ext>
            </p:extLst>
          </p:nvPr>
        </p:nvGraphicFramePr>
        <p:xfrm>
          <a:off x="577850" y="1424002"/>
          <a:ext cx="5518149" cy="33375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038020">
                  <a:extLst>
                    <a:ext uri="{9D8B030D-6E8A-4147-A177-3AD203B41FA5}">
                      <a16:colId xmlns:a16="http://schemas.microsoft.com/office/drawing/2014/main" val="4098466716"/>
                    </a:ext>
                  </a:extLst>
                </a:gridCol>
                <a:gridCol w="2622863">
                  <a:extLst>
                    <a:ext uri="{9D8B030D-6E8A-4147-A177-3AD203B41FA5}">
                      <a16:colId xmlns:a16="http://schemas.microsoft.com/office/drawing/2014/main" val="2142748382"/>
                    </a:ext>
                  </a:extLst>
                </a:gridCol>
                <a:gridCol w="1857266">
                  <a:extLst>
                    <a:ext uri="{9D8B030D-6E8A-4147-A177-3AD203B41FA5}">
                      <a16:colId xmlns:a16="http://schemas.microsoft.com/office/drawing/2014/main" val="1929067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음식군</a:t>
                      </a:r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음식종류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유통기한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706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육류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소고기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생고기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3-5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060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돼지고기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생고기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3-5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980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닭고기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생고기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616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가공육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햄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소시지 등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개봉 후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3754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채소류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잎채소 </a:t>
                      </a:r>
                      <a:r>
                        <a:rPr lang="en-US" altLang="ko-KR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상추</a:t>
                      </a:r>
                      <a:r>
                        <a:rPr lang="en-US" altLang="ko-KR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</a:t>
                      </a:r>
                      <a:r>
                        <a:rPr lang="ko-KR" altLang="en-US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시금치 등</a:t>
                      </a:r>
                      <a:r>
                        <a:rPr lang="en-US" altLang="ko-KR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3-5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8309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뿌리채소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당근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무 등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9149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양파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2-3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1575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감자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3-5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792070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3438058-D3B2-840B-ED52-F5E07DEED7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276353"/>
              </p:ext>
            </p:extLst>
          </p:nvPr>
        </p:nvGraphicFramePr>
        <p:xfrm>
          <a:off x="6216651" y="1429081"/>
          <a:ext cx="5518150" cy="333247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041420">
                  <a:extLst>
                    <a:ext uri="{9D8B030D-6E8A-4147-A177-3AD203B41FA5}">
                      <a16:colId xmlns:a16="http://schemas.microsoft.com/office/drawing/2014/main" val="4098466716"/>
                    </a:ext>
                  </a:extLst>
                </a:gridCol>
                <a:gridCol w="2637347">
                  <a:extLst>
                    <a:ext uri="{9D8B030D-6E8A-4147-A177-3AD203B41FA5}">
                      <a16:colId xmlns:a16="http://schemas.microsoft.com/office/drawing/2014/main" val="2142748382"/>
                    </a:ext>
                  </a:extLst>
                </a:gridCol>
                <a:gridCol w="1839383">
                  <a:extLst>
                    <a:ext uri="{9D8B030D-6E8A-4147-A177-3AD203B41FA5}">
                      <a16:colId xmlns:a16="http://schemas.microsoft.com/office/drawing/2014/main" val="1929067628"/>
                    </a:ext>
                  </a:extLst>
                </a:gridCol>
              </a:tblGrid>
              <a:tr h="3772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음식군</a:t>
                      </a:r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음식종류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유통기한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706202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유제품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우유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개봉 후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060532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요거트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980779"/>
                  </a:ext>
                </a:extLst>
              </a:tr>
              <a:tr h="660207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치즈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연성치즈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크림치즈 등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개봉 후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6162972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버터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개봉 후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3754058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계란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3-5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8309942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9149812"/>
                  </a:ext>
                </a:extLst>
              </a:tr>
              <a:tr h="38250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과일 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사과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바나나 등</a:t>
                      </a:r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1-2</a:t>
                      </a:r>
                      <a:r>
                        <a:rPr lang="ko-KR" altLang="en-US" dirty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1575488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476DB2F-8958-354B-BCC8-BBD5AC9F9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689" y="5067963"/>
            <a:ext cx="1374624" cy="138558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2350173-E73B-1869-13FD-4D5775E93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727" y="5012484"/>
            <a:ext cx="1496543" cy="149654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5072B98-779C-B007-0162-F32EC30D46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7454" y="5022031"/>
            <a:ext cx="1496543" cy="148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88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EE8DF-97FA-58EB-D23F-76E23519CE49}"/>
              </a:ext>
            </a:extLst>
          </p:cNvPr>
          <p:cNvSpPr txBox="1"/>
          <p:nvPr/>
        </p:nvSpPr>
        <p:spPr>
          <a:xfrm>
            <a:off x="800099" y="2887411"/>
            <a:ext cx="797576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4. </a:t>
            </a:r>
            <a:r>
              <a:rPr lang="ko-KR" altLang="en-US" sz="4000" spc="-150" dirty="0">
                <a:solidFill>
                  <a:srgbClr val="FBFBFB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시연</a:t>
            </a:r>
            <a:endParaRPr kumimoji="0" lang="ko-KR" altLang="en-US" sz="4000" b="0" i="0" u="none" strike="noStrike" kern="1200" cap="none" spc="-15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08서울남산체 B" panose="02020603020101020101" pitchFamily="18" charset="-127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63F7A4-B335-7987-A572-F6FA3F2E8105}"/>
              </a:ext>
            </a:extLst>
          </p:cNvPr>
          <p:cNvCxnSpPr>
            <a:cxnSpLocks/>
          </p:cNvCxnSpPr>
          <p:nvPr/>
        </p:nvCxnSpPr>
        <p:spPr>
          <a:xfrm>
            <a:off x="889000" y="3746500"/>
            <a:ext cx="6758709" cy="0"/>
          </a:xfrm>
          <a:prstGeom prst="line">
            <a:avLst/>
          </a:prstGeom>
          <a:ln>
            <a:solidFill>
              <a:srgbClr val="FBFBFB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38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EE8DF-97FA-58EB-D23F-76E23519CE49}"/>
              </a:ext>
            </a:extLst>
          </p:cNvPr>
          <p:cNvSpPr txBox="1"/>
          <p:nvPr/>
        </p:nvSpPr>
        <p:spPr>
          <a:xfrm>
            <a:off x="800099" y="2887411"/>
            <a:ext cx="797576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5. </a:t>
            </a:r>
            <a:r>
              <a:rPr lang="ko-KR" altLang="en-US" sz="4000" spc="-150" dirty="0">
                <a:solidFill>
                  <a:srgbClr val="FBFBFB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결론</a:t>
            </a:r>
            <a:endParaRPr kumimoji="0" lang="ko-KR" altLang="en-US" sz="4000" b="0" i="0" u="none" strike="noStrike" kern="1200" cap="none" spc="-15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08서울남산체 B" panose="02020603020101020101" pitchFamily="18" charset="-127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63F7A4-B335-7987-A572-F6FA3F2E8105}"/>
              </a:ext>
            </a:extLst>
          </p:cNvPr>
          <p:cNvCxnSpPr>
            <a:cxnSpLocks/>
          </p:cNvCxnSpPr>
          <p:nvPr/>
        </p:nvCxnSpPr>
        <p:spPr>
          <a:xfrm>
            <a:off x="889000" y="3746500"/>
            <a:ext cx="6758709" cy="0"/>
          </a:xfrm>
          <a:prstGeom prst="line">
            <a:avLst/>
          </a:prstGeom>
          <a:ln>
            <a:solidFill>
              <a:srgbClr val="FBFBFB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3832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앞으로의 방향성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2" name="Google Shape;191;p30">
            <a:extLst>
              <a:ext uri="{FF2B5EF4-FFF2-40B4-BE49-F238E27FC236}">
                <a16:creationId xmlns:a16="http://schemas.microsoft.com/office/drawing/2014/main" id="{0DA53A3D-544E-D15C-3011-A8D7005E0ED0}"/>
              </a:ext>
            </a:extLst>
          </p:cNvPr>
          <p:cNvSpPr txBox="1"/>
          <p:nvPr/>
        </p:nvSpPr>
        <p:spPr>
          <a:xfrm>
            <a:off x="0" y="6614864"/>
            <a:ext cx="2161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dirty="0">
                <a:latin typeface="Nunito Sans" panose="020F0502020204030204" pitchFamily="2" charset="0"/>
                <a:ea typeface="08서울남산체 B" panose="02020603020101020101" pitchFamily="18" charset="-127"/>
              </a:rPr>
              <a:t>https://www.freepik.com/</a:t>
            </a:r>
            <a:endParaRPr sz="700" dirty="0">
              <a:latin typeface="Nunito Sans" panose="020F0502020204030204" pitchFamily="2" charset="0"/>
              <a:ea typeface="08서울남산체 B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6AE3C1-1CBC-E4AF-0269-AB55B048A6B0}"/>
              </a:ext>
            </a:extLst>
          </p:cNvPr>
          <p:cNvSpPr txBox="1"/>
          <p:nvPr/>
        </p:nvSpPr>
        <p:spPr>
          <a:xfrm>
            <a:off x="5247310" y="1405896"/>
            <a:ext cx="62561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현재는 노트북 화면에 빨간 줄 정도로 표기할 수 있지만 나중에는 냉장고 문을 열면 경고음을 내거나 앱이나 위젯으로 보이게 할 수 있습니다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토큰이 현재는 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3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종류이지만 확장할 계획입니다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기존의 쓰던 것을 활용하였기 때문에 친환경적인 제품이라고 할 수 있습니다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 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밀키트와 같은 일회성 용기에도 사용 가능합니다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구청 및 국가 사업으로의 확장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,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RFID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가 담긴 </a:t>
            </a:r>
            <a:r>
              <a:rPr lang="ko-KR" altLang="en-US" sz="2400" dirty="0" err="1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반찬통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사업을 진행하면 더 효율적으로 배포할 수 있을 것입니다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</p:txBody>
      </p:sp>
      <p:pic>
        <p:nvPicPr>
          <p:cNvPr id="1026" name="Picture 2" descr="Expansion icon">
            <a:extLst>
              <a:ext uri="{FF2B5EF4-FFF2-40B4-BE49-F238E27FC236}">
                <a16:creationId xmlns:a16="http://schemas.microsoft.com/office/drawing/2014/main" id="{7F6B7555-34C7-11E3-FAC0-B576FBE6F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226" y="202723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53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6174A3-4A0D-EC73-786E-E5D953F8A3DC}"/>
              </a:ext>
            </a:extLst>
          </p:cNvPr>
          <p:cNvSpPr/>
          <p:nvPr/>
        </p:nvSpPr>
        <p:spPr>
          <a:xfrm>
            <a:off x="1" y="0"/>
            <a:ext cx="3096125" cy="6858000"/>
          </a:xfrm>
          <a:prstGeom prst="rect">
            <a:avLst/>
          </a:prstGeom>
          <a:solidFill>
            <a:srgbClr val="042A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rial" panose="020B0604020202020204" pitchFamily="34" charset="0"/>
              <a:ea typeface="08서울남산체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ABED4A-8E53-FE72-45D3-527451317FD7}"/>
              </a:ext>
            </a:extLst>
          </p:cNvPr>
          <p:cNvSpPr txBox="1"/>
          <p:nvPr/>
        </p:nvSpPr>
        <p:spPr>
          <a:xfrm>
            <a:off x="398852" y="433563"/>
            <a:ext cx="2298422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ctr"/>
            <a:r>
              <a:rPr lang="ko-KR" altLang="en-US" sz="360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목차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FBF325-46B3-4189-6504-D64575CAB7E9}"/>
              </a:ext>
            </a:extLst>
          </p:cNvPr>
          <p:cNvSpPr txBox="1"/>
          <p:nvPr/>
        </p:nvSpPr>
        <p:spPr>
          <a:xfrm>
            <a:off x="3629865" y="1572788"/>
            <a:ext cx="3706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1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576892-5D38-AA1A-70C7-6705D65599C7}"/>
              </a:ext>
            </a:extLst>
          </p:cNvPr>
          <p:cNvSpPr txBox="1"/>
          <p:nvPr/>
        </p:nvSpPr>
        <p:spPr>
          <a:xfrm>
            <a:off x="4243353" y="1649498"/>
            <a:ext cx="1390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문제 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C46926-C941-D877-A010-5B69D65B7603}"/>
              </a:ext>
            </a:extLst>
          </p:cNvPr>
          <p:cNvSpPr txBox="1"/>
          <p:nvPr/>
        </p:nvSpPr>
        <p:spPr>
          <a:xfrm>
            <a:off x="3594599" y="245525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2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129216-0F2B-4152-A552-DC301675D198}"/>
              </a:ext>
            </a:extLst>
          </p:cNvPr>
          <p:cNvSpPr txBox="1"/>
          <p:nvPr/>
        </p:nvSpPr>
        <p:spPr>
          <a:xfrm>
            <a:off x="4243353" y="2539773"/>
            <a:ext cx="136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해결 방안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D317EE-591A-6F32-F0E9-820A7551A96A}"/>
              </a:ext>
            </a:extLst>
          </p:cNvPr>
          <p:cNvSpPr txBox="1"/>
          <p:nvPr/>
        </p:nvSpPr>
        <p:spPr>
          <a:xfrm>
            <a:off x="3594599" y="3345526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3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330805-755B-921E-0442-CB2665856938}"/>
              </a:ext>
            </a:extLst>
          </p:cNvPr>
          <p:cNvSpPr txBox="1"/>
          <p:nvPr/>
        </p:nvSpPr>
        <p:spPr>
          <a:xfrm>
            <a:off x="4243353" y="3430048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6ECD84-3854-BFEA-AA42-2C394E675166}"/>
              </a:ext>
            </a:extLst>
          </p:cNvPr>
          <p:cNvSpPr txBox="1"/>
          <p:nvPr/>
        </p:nvSpPr>
        <p:spPr>
          <a:xfrm>
            <a:off x="3589790" y="4227989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4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981EF9-FECA-672C-9D95-BF56FF252462}"/>
              </a:ext>
            </a:extLst>
          </p:cNvPr>
          <p:cNvSpPr txBox="1"/>
          <p:nvPr/>
        </p:nvSpPr>
        <p:spPr>
          <a:xfrm>
            <a:off x="4243353" y="4320323"/>
            <a:ext cx="134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시연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C8A75F-B915-3DC5-0DC7-5D79B76E781D}"/>
              </a:ext>
            </a:extLst>
          </p:cNvPr>
          <p:cNvSpPr txBox="1"/>
          <p:nvPr/>
        </p:nvSpPr>
        <p:spPr>
          <a:xfrm>
            <a:off x="3605351" y="5110452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5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AE6615-4C77-1381-0338-90F5B543D98C}"/>
              </a:ext>
            </a:extLst>
          </p:cNvPr>
          <p:cNvSpPr txBox="1"/>
          <p:nvPr/>
        </p:nvSpPr>
        <p:spPr>
          <a:xfrm>
            <a:off x="4243352" y="520278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496636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EE8DF-97FA-58EB-D23F-76E23519CE49}"/>
              </a:ext>
            </a:extLst>
          </p:cNvPr>
          <p:cNvSpPr txBox="1"/>
          <p:nvPr/>
        </p:nvSpPr>
        <p:spPr>
          <a:xfrm>
            <a:off x="800099" y="2887411"/>
            <a:ext cx="797576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1. </a:t>
            </a:r>
            <a:r>
              <a:rPr kumimoji="0" lang="ko-KR" altLang="en-US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문제 상황 및 해결 방안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63F7A4-B335-7987-A572-F6FA3F2E8105}"/>
              </a:ext>
            </a:extLst>
          </p:cNvPr>
          <p:cNvCxnSpPr>
            <a:cxnSpLocks/>
          </p:cNvCxnSpPr>
          <p:nvPr/>
        </p:nvCxnSpPr>
        <p:spPr>
          <a:xfrm>
            <a:off x="889000" y="3746500"/>
            <a:ext cx="6758709" cy="0"/>
          </a:xfrm>
          <a:prstGeom prst="line">
            <a:avLst/>
          </a:prstGeom>
          <a:ln>
            <a:solidFill>
              <a:srgbClr val="FBFBFB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922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문제 상황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6AE3C1-1CBC-E4AF-0269-AB55B048A6B0}"/>
              </a:ext>
            </a:extLst>
          </p:cNvPr>
          <p:cNvSpPr txBox="1"/>
          <p:nvPr/>
        </p:nvSpPr>
        <p:spPr>
          <a:xfrm>
            <a:off x="5210937" y="1907602"/>
            <a:ext cx="64982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조부모님 댁에 가면 주로 유통기한이 한참 지난 음식들이 많습니다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할아버지께서 냉장고에 있던 상한 음식을 드시고 장염에 걸리셔서 일주일 동안 앓으셨습니다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  <a:endParaRPr lang="ko-KR" altLang="en-US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D9578F-4D97-5C71-4D15-76A8E858CCE2}"/>
              </a:ext>
            </a:extLst>
          </p:cNvPr>
          <p:cNvSpPr txBox="1"/>
          <p:nvPr/>
        </p:nvSpPr>
        <p:spPr>
          <a:xfrm>
            <a:off x="4292150" y="4351226"/>
            <a:ext cx="78027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400" b="1" i="1" dirty="0">
                <a:solidFill>
                  <a:srgbClr val="3A32C3"/>
                </a:solidFill>
                <a:effectLst/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＂</a:t>
            </a:r>
            <a:r>
              <a:rPr lang="ko-KR" altLang="en-US" sz="2400" b="1" i="1" dirty="0">
                <a:solidFill>
                  <a:srgbClr val="3A32C3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의사 선생님께서 냉장고에 있는 상한 음식을 먹고 장염에 걸렸다고 했어</a:t>
            </a:r>
            <a:r>
              <a:rPr lang="en-US" altLang="ko-KR" sz="2400" b="1" i="1" dirty="0">
                <a:solidFill>
                  <a:srgbClr val="3A32C3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. </a:t>
            </a:r>
            <a:r>
              <a:rPr lang="ko-KR" altLang="en-US" sz="2400" b="1" i="1" dirty="0">
                <a:solidFill>
                  <a:srgbClr val="3A32C3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눈도 침침해서 냉장고에 있는 음식들 유통기한을 알려주면 좋겠어</a:t>
            </a:r>
            <a:r>
              <a:rPr lang="en-US" altLang="ko-KR" sz="2400" b="1" i="1" dirty="0">
                <a:solidFill>
                  <a:srgbClr val="3A32C3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.＂</a:t>
            </a:r>
            <a:r>
              <a:rPr lang="ko-KR" altLang="en-US" sz="2400" b="1" i="1" dirty="0">
                <a:solidFill>
                  <a:srgbClr val="3A32C3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 </a:t>
            </a:r>
            <a:endParaRPr lang="ko-KR" altLang="en-US" sz="2400" b="0" i="0" dirty="0">
              <a:solidFill>
                <a:srgbClr val="6A6D6F"/>
              </a:solidFill>
              <a:effectLst/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508F35-7E15-2F55-05A5-DE8F5B329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" y="1603492"/>
            <a:ext cx="3394111" cy="452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0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EE8DF-97FA-58EB-D23F-76E23519CE49}"/>
              </a:ext>
            </a:extLst>
          </p:cNvPr>
          <p:cNvSpPr txBox="1"/>
          <p:nvPr/>
        </p:nvSpPr>
        <p:spPr>
          <a:xfrm>
            <a:off x="800099" y="2887411"/>
            <a:ext cx="797576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2. </a:t>
            </a:r>
            <a:r>
              <a:rPr lang="ko-KR" altLang="en-US" sz="4000" spc="-150" dirty="0">
                <a:solidFill>
                  <a:srgbClr val="FBFBFB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해결 방안</a:t>
            </a:r>
            <a:endParaRPr kumimoji="0" lang="ko-KR" altLang="en-US" sz="4000" b="0" i="0" u="none" strike="noStrike" kern="1200" cap="none" spc="-15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08서울남산체 B" panose="02020603020101020101" pitchFamily="18" charset="-127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63F7A4-B335-7987-A572-F6FA3F2E8105}"/>
              </a:ext>
            </a:extLst>
          </p:cNvPr>
          <p:cNvCxnSpPr>
            <a:cxnSpLocks/>
          </p:cNvCxnSpPr>
          <p:nvPr/>
        </p:nvCxnSpPr>
        <p:spPr>
          <a:xfrm>
            <a:off x="889000" y="3746500"/>
            <a:ext cx="6758709" cy="0"/>
          </a:xfrm>
          <a:prstGeom prst="line">
            <a:avLst/>
          </a:prstGeom>
          <a:ln>
            <a:solidFill>
              <a:srgbClr val="FBFBFB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628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해결 방안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6AE3C1-1CBC-E4AF-0269-AB55B048A6B0}"/>
              </a:ext>
            </a:extLst>
          </p:cNvPr>
          <p:cNvSpPr txBox="1"/>
          <p:nvPr/>
        </p:nvSpPr>
        <p:spPr>
          <a:xfrm>
            <a:off x="5680496" y="1907602"/>
            <a:ext cx="62561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각 반찬통의 유통기한을 알려주는 시스템이 필요합니다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노인분들을 위해 시각적으로 인지하기 쉬운 토큰을 사용합니다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RFID 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시스템을 접목시켜 데이터베이스를 관리할 수 있습니다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  <a:endParaRPr lang="ko-KR" altLang="en-US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6810D9-3FE9-4B7A-B8EB-A8047FBC36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66" t="837" r="9708" b="11383"/>
          <a:stretch/>
        </p:blipFill>
        <p:spPr>
          <a:xfrm>
            <a:off x="809055" y="4078174"/>
            <a:ext cx="2051050" cy="24541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FDE4E5-43CD-4F86-9EE4-DD1AC29EE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2833" y="4079350"/>
            <a:ext cx="2282255" cy="245412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2439AC6-D0E5-0F41-F74C-A94E54347E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537" r="1153" b="37622"/>
          <a:stretch/>
        </p:blipFill>
        <p:spPr>
          <a:xfrm>
            <a:off x="404196" y="1503287"/>
            <a:ext cx="5276300" cy="236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1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EE8DF-97FA-58EB-D23F-76E23519CE49}"/>
              </a:ext>
            </a:extLst>
          </p:cNvPr>
          <p:cNvSpPr txBox="1"/>
          <p:nvPr/>
        </p:nvSpPr>
        <p:spPr>
          <a:xfrm>
            <a:off x="800099" y="2887411"/>
            <a:ext cx="797576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3. </a:t>
            </a:r>
            <a:r>
              <a:rPr kumimoji="0" lang="ko-KR" altLang="en-US" sz="4000" b="0" i="0" u="none" strike="noStrike" kern="1200" cap="none" spc="-15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</a:t>
            </a:r>
            <a:r>
              <a:rPr lang="ko-KR" altLang="en-US" sz="4000" spc="-150" dirty="0">
                <a:solidFill>
                  <a:srgbClr val="FBFBFB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Segoe UI Semibold" panose="020B0702040204020203" pitchFamily="34" charset="0"/>
              </a:rPr>
              <a:t>설명</a:t>
            </a:r>
            <a:endParaRPr kumimoji="0" lang="ko-KR" altLang="en-US" sz="4000" b="0" i="0" u="none" strike="noStrike" kern="1200" cap="none" spc="-15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08서울남산체 B" panose="02020603020101020101" pitchFamily="18" charset="-127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63F7A4-B335-7987-A572-F6FA3F2E8105}"/>
              </a:ext>
            </a:extLst>
          </p:cNvPr>
          <p:cNvCxnSpPr>
            <a:cxnSpLocks/>
          </p:cNvCxnSpPr>
          <p:nvPr/>
        </p:nvCxnSpPr>
        <p:spPr>
          <a:xfrm>
            <a:off x="889000" y="3746500"/>
            <a:ext cx="6758709" cy="0"/>
          </a:xfrm>
          <a:prstGeom prst="line">
            <a:avLst/>
          </a:prstGeom>
          <a:ln>
            <a:solidFill>
              <a:srgbClr val="FBFBFB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82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77850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71025"/>
            <a:ext cx="895032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RFID </a:t>
            </a:r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토큰 보관함</a:t>
            </a:r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D0005-F2CE-C23F-7686-9B291D4982A7}"/>
              </a:ext>
            </a:extLst>
          </p:cNvPr>
          <p:cNvSpPr txBox="1"/>
          <p:nvPr/>
        </p:nvSpPr>
        <p:spPr>
          <a:xfrm>
            <a:off x="5181040" y="1720884"/>
            <a:ext cx="625613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각 반찬통의 유통기한을 알려주는 장치</a:t>
            </a:r>
            <a:b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</a:b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(</a:t>
            </a: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</a:t>
            </a:r>
            <a:r>
              <a:rPr lang="en-US" altLang="ko-KR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)</a:t>
            </a:r>
            <a:r>
              <a:rPr lang="ko-KR" altLang="en-US" sz="2400" b="1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시스템</a:t>
            </a:r>
            <a:endParaRPr lang="en-US" altLang="ko-KR" sz="2400" b="1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미사용 시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: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토큰을 담아둡니다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사용 시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: 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토큰을 꺼내어 반찬통에 부착하면 자동으로 냉장고에 들어가 있다는 것을 인식하여 타이머가 시작됩니다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08서울남산체 M" panose="02020603020101020101" pitchFamily="18" charset="-127"/>
              <a:ea typeface="08서울남산체 M" panose="02020603020101020101" pitchFamily="18" charset="-127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종료 시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: </a:t>
            </a:r>
            <a:r>
              <a:rPr lang="ko-KR" altLang="en-US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반찬통에서 탈착 후 다시 보관함에 원래대로 돌려 둡니다</a:t>
            </a:r>
            <a:r>
              <a:rPr lang="en-US" altLang="ko-KR" sz="24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719D150-E78A-2444-15CD-33CDA8634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73104" y="2317660"/>
            <a:ext cx="4643581" cy="348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31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E0DE9AD-510E-4347-B595-BDB28599C8B1}"/>
              </a:ext>
            </a:extLst>
          </p:cNvPr>
          <p:cNvCxnSpPr>
            <a:cxnSpLocks/>
          </p:cNvCxnSpPr>
          <p:nvPr/>
        </p:nvCxnSpPr>
        <p:spPr>
          <a:xfrm>
            <a:off x="560916" y="1117600"/>
            <a:ext cx="11036300" cy="0"/>
          </a:xfrm>
          <a:prstGeom prst="line">
            <a:avLst/>
          </a:prstGeom>
          <a:ln w="38100"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25B16D7-B135-60F9-DE0C-44D693957A5C}"/>
              </a:ext>
            </a:extLst>
          </p:cNvPr>
          <p:cNvSpPr txBox="1"/>
          <p:nvPr/>
        </p:nvSpPr>
        <p:spPr>
          <a:xfrm>
            <a:off x="513682" y="452615"/>
            <a:ext cx="11568251" cy="107721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spc="-15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제품 설명</a:t>
            </a:r>
            <a:r>
              <a:rPr lang="en-US" altLang="ko-KR" sz="3200" b="1" spc="0" dirty="0">
                <a:solidFill>
                  <a:srgbClr val="000000"/>
                </a:solidFill>
                <a:latin typeface="Segoe UI Semibold" panose="020B0702040204020203" pitchFamily="34" charset="0"/>
                <a:ea typeface="08서울남산체 B" panose="02020603020101020101" pitchFamily="18" charset="-127"/>
                <a:cs typeface="Segoe UI Semibold" panose="020B0702040204020203" pitchFamily="34" charset="0"/>
              </a:rPr>
              <a:t>: 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반찬통의 유통기한을 알려주는 장치</a:t>
            </a:r>
            <a:r>
              <a:rPr lang="en-US" altLang="ko-KR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(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토큰</a:t>
            </a:r>
            <a:r>
              <a:rPr lang="en-US" altLang="ko-KR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)</a:t>
            </a:r>
            <a:r>
              <a:rPr lang="ko-KR" altLang="en-US" sz="3200" dirty="0">
                <a:latin typeface="08서울남산체 M" panose="02020603020101020101" pitchFamily="18" charset="-127"/>
                <a:ea typeface="08서울남산체 M" panose="02020603020101020101" pitchFamily="18" charset="-127"/>
                <a:cs typeface="Segoe UI Semibold" panose="020B0702040204020203" pitchFamily="34" charset="0"/>
              </a:rPr>
              <a:t> 시스템</a:t>
            </a:r>
          </a:p>
          <a:p>
            <a:endParaRPr lang="ko-KR" altLang="en-US" sz="3200" b="1" spc="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ea typeface="08서울남산체 B" panose="02020603020101020101" pitchFamily="18" charset="-127"/>
              <a:cs typeface="Segoe UI Semibold" panose="020B07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6810D9-3FE9-4B7A-B8EB-A8047FBC3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2150" y="2372975"/>
            <a:ext cx="4463240" cy="38829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F45A591-6286-4731-B79C-3C413768B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2150" y="745002"/>
            <a:ext cx="2816050" cy="37531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FDE4E5-43CD-4F86-9EE4-DD1AC29EE8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17" r="14522" b="45549"/>
          <a:stretch/>
        </p:blipFill>
        <p:spPr>
          <a:xfrm>
            <a:off x="4478155" y="1474742"/>
            <a:ext cx="3242961" cy="237758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45A96C4-BA74-6087-E708-F563E30B3C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929"/>
          <a:stretch/>
        </p:blipFill>
        <p:spPr>
          <a:xfrm>
            <a:off x="4437016" y="4101351"/>
            <a:ext cx="3284100" cy="256381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111018F-67EC-2607-3566-8BE6301686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7517" y="2621555"/>
            <a:ext cx="3418417" cy="256381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BCF75A0-01F6-FA08-8896-F1FD22C04F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41" b="11259"/>
          <a:stretch/>
        </p:blipFill>
        <p:spPr>
          <a:xfrm>
            <a:off x="842272" y="2580068"/>
            <a:ext cx="2613844" cy="2588471"/>
          </a:xfrm>
          <a:prstGeom prst="rect">
            <a:avLst/>
          </a:prstGeom>
        </p:spPr>
      </p:pic>
      <p:sp>
        <p:nvSpPr>
          <p:cNvPr id="22" name="화살표: 왼쪽/위쪽 21">
            <a:extLst>
              <a:ext uri="{FF2B5EF4-FFF2-40B4-BE49-F238E27FC236}">
                <a16:creationId xmlns:a16="http://schemas.microsoft.com/office/drawing/2014/main" id="{9D9BAC29-59C4-3580-B151-4F85C916AF51}"/>
              </a:ext>
            </a:extLst>
          </p:cNvPr>
          <p:cNvSpPr/>
          <p:nvPr/>
        </p:nvSpPr>
        <p:spPr>
          <a:xfrm rot="8294694">
            <a:off x="3772007" y="3549362"/>
            <a:ext cx="684000" cy="685520"/>
          </a:xfrm>
          <a:prstGeom prst="leftUpArrow">
            <a:avLst>
              <a:gd name="adj1" fmla="val 0"/>
              <a:gd name="adj2" fmla="val 7719"/>
              <a:gd name="adj3" fmla="val 25000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308FF4-0509-9F43-2D4C-E8DC39706537}"/>
              </a:ext>
            </a:extLst>
          </p:cNvPr>
          <p:cNvGrpSpPr/>
          <p:nvPr/>
        </p:nvGrpSpPr>
        <p:grpSpPr>
          <a:xfrm rot="527059">
            <a:off x="7867745" y="4101351"/>
            <a:ext cx="762957" cy="826213"/>
            <a:chOff x="2726267" y="5177610"/>
            <a:chExt cx="762957" cy="826213"/>
          </a:xfrm>
        </p:grpSpPr>
        <p:sp>
          <p:nvSpPr>
            <p:cNvPr id="37" name="화살표: 왼쪽/위쪽 36">
              <a:extLst>
                <a:ext uri="{FF2B5EF4-FFF2-40B4-BE49-F238E27FC236}">
                  <a16:creationId xmlns:a16="http://schemas.microsoft.com/office/drawing/2014/main" id="{81880101-6B04-3577-8530-159A0A658B13}"/>
                </a:ext>
              </a:extLst>
            </p:cNvPr>
            <p:cNvSpPr/>
            <p:nvPr/>
          </p:nvSpPr>
          <p:spPr>
            <a:xfrm rot="8294694">
              <a:off x="2805224" y="5177610"/>
              <a:ext cx="684000" cy="685520"/>
            </a:xfrm>
            <a:prstGeom prst="leftUpArrow">
              <a:avLst>
                <a:gd name="adj1" fmla="val 0"/>
                <a:gd name="adj2" fmla="val 7719"/>
                <a:gd name="adj3" fmla="val 25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2AB9896-60ED-A6D6-71C7-C97A5592E7D2}"/>
                </a:ext>
              </a:extLst>
            </p:cNvPr>
            <p:cNvSpPr/>
            <p:nvPr/>
          </p:nvSpPr>
          <p:spPr>
            <a:xfrm>
              <a:off x="2726267" y="5503436"/>
              <a:ext cx="448734" cy="5003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4E736DC6-9532-E425-D5DF-9E31C147E90B}"/>
              </a:ext>
            </a:extLst>
          </p:cNvPr>
          <p:cNvGrpSpPr/>
          <p:nvPr/>
        </p:nvGrpSpPr>
        <p:grpSpPr>
          <a:xfrm rot="21116805">
            <a:off x="7915219" y="2908282"/>
            <a:ext cx="743260" cy="879884"/>
            <a:chOff x="7915219" y="2908282"/>
            <a:chExt cx="743260" cy="879884"/>
          </a:xfrm>
        </p:grpSpPr>
        <p:sp>
          <p:nvSpPr>
            <p:cNvPr id="43" name="화살표: 왼쪽/위쪽 42">
              <a:extLst>
                <a:ext uri="{FF2B5EF4-FFF2-40B4-BE49-F238E27FC236}">
                  <a16:creationId xmlns:a16="http://schemas.microsoft.com/office/drawing/2014/main" id="{4B09B44E-1EF2-19AE-6726-45618A731441}"/>
                </a:ext>
              </a:extLst>
            </p:cNvPr>
            <p:cNvSpPr/>
            <p:nvPr/>
          </p:nvSpPr>
          <p:spPr>
            <a:xfrm rot="8294694">
              <a:off x="7974479" y="3102646"/>
              <a:ext cx="684000" cy="685520"/>
            </a:xfrm>
            <a:prstGeom prst="leftUpArrow">
              <a:avLst>
                <a:gd name="adj1" fmla="val 0"/>
                <a:gd name="adj2" fmla="val 7719"/>
                <a:gd name="adj3" fmla="val 25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60885FF-CE15-E0F1-1F26-CE32FF97D96A}"/>
                </a:ext>
              </a:extLst>
            </p:cNvPr>
            <p:cNvSpPr/>
            <p:nvPr/>
          </p:nvSpPr>
          <p:spPr>
            <a:xfrm>
              <a:off x="7915219" y="2908282"/>
              <a:ext cx="528103" cy="5003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9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716</Words>
  <Application>Microsoft Office PowerPoint</Application>
  <PresentationFormat>와이드스크린</PresentationFormat>
  <Paragraphs>149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08서울남산체 B</vt:lpstr>
      <vt:lpstr>Segoe UI Semibold</vt:lpstr>
      <vt:lpstr>Arial</vt:lpstr>
      <vt:lpstr>08서울남산체 M</vt:lpstr>
      <vt:lpstr>맑은 고딕</vt:lpstr>
      <vt:lpstr>Nunito Sans</vt:lpstr>
      <vt:lpstr>Office 테마</vt:lpstr>
      <vt:lpstr>1_Office 테마</vt:lpstr>
      <vt:lpstr>웬 투 잇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웬 투 잇</dc:title>
  <dc:creator>병영 정</dc:creator>
  <cp:lastModifiedBy>병영 정</cp:lastModifiedBy>
  <cp:revision>17</cp:revision>
  <dcterms:created xsi:type="dcterms:W3CDTF">2024-07-09T10:58:59Z</dcterms:created>
  <dcterms:modified xsi:type="dcterms:W3CDTF">2024-07-12T04:07:31Z</dcterms:modified>
</cp:coreProperties>
</file>

<file path=docProps/thumbnail.jpeg>
</file>